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4012" r:id="rId1"/>
  </p:sldMasterIdLst>
  <p:notesMasterIdLst>
    <p:notesMasterId r:id="rId25"/>
  </p:notesMasterIdLst>
  <p:handoutMasterIdLst>
    <p:handoutMasterId r:id="rId26"/>
  </p:handoutMasterIdLst>
  <p:sldIdLst>
    <p:sldId id="256" r:id="rId2"/>
    <p:sldId id="562" r:id="rId3"/>
    <p:sldId id="621" r:id="rId4"/>
    <p:sldId id="810" r:id="rId5"/>
    <p:sldId id="861" r:id="rId6"/>
    <p:sldId id="828" r:id="rId7"/>
    <p:sldId id="848" r:id="rId8"/>
    <p:sldId id="855" r:id="rId9"/>
    <p:sldId id="849" r:id="rId10"/>
    <p:sldId id="850" r:id="rId11"/>
    <p:sldId id="857" r:id="rId12"/>
    <p:sldId id="856" r:id="rId13"/>
    <p:sldId id="836" r:id="rId14"/>
    <p:sldId id="834" r:id="rId15"/>
    <p:sldId id="839" r:id="rId16"/>
    <p:sldId id="835" r:id="rId17"/>
    <p:sldId id="842" r:id="rId18"/>
    <p:sldId id="844" r:id="rId19"/>
    <p:sldId id="859" r:id="rId20"/>
    <p:sldId id="851" r:id="rId21"/>
    <p:sldId id="852" r:id="rId22"/>
    <p:sldId id="853" r:id="rId23"/>
    <p:sldId id="860" r:id="rId24"/>
  </p:sldIdLst>
  <p:sldSz cx="9144000" cy="5143500" type="screen16x9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66FF"/>
    <a:srgbClr val="6666FF"/>
    <a:srgbClr val="009E47"/>
    <a:srgbClr val="CC8A8E"/>
    <a:srgbClr val="B9D1F4"/>
    <a:srgbClr val="FF9900"/>
    <a:srgbClr val="007E39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8" autoAdjust="0"/>
    <p:restoredTop sz="93064" autoAdjust="0"/>
  </p:normalViewPr>
  <p:slideViewPr>
    <p:cSldViewPr snapToGrid="0">
      <p:cViewPr varScale="1">
        <p:scale>
          <a:sx n="140" d="100"/>
          <a:sy n="140" d="100"/>
        </p:scale>
        <p:origin x="9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E5D768D3-0D22-4D1C-96CB-4AB0AF9A0ECC}" type="datetimeFigureOut">
              <a:rPr lang="nl-BE" smtClean="0"/>
              <a:t>13/05/2024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7AF1904-0FF2-4086-8F15-8B644E1CD1B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3511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5429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1787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3553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6580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6390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1954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6060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3408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28560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17930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8889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8377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063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6147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657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008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6900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387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561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74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702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883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8985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14689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6757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04354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6853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59478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0419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088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19206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1097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523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815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36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5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9" name="Rectangle 188">
            <a:extLst>
              <a:ext uri="{FF2B5EF4-FFF2-40B4-BE49-F238E27FC236}">
                <a16:creationId xmlns:a16="http://schemas.microsoft.com/office/drawing/2014/main" id="{7FBFF947-0568-41C8-9D1F-B98750138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B146F29-E510-4DB4-B56B-1A8766645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6862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43FDA1FA-3541-46E6-83FF-BDDA692BB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004868" y="0"/>
            <a:ext cx="5143797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4384835" y="1990293"/>
            <a:ext cx="4156798" cy="2674620"/>
          </a:xfrm>
          <a:prstGeom prst="rect">
            <a:avLst/>
          </a:prstGeom>
        </p:spPr>
        <p:txBody>
          <a:bodyPr spcFirstLastPara="1" lIns="91425" tIns="91425" rIns="91425" bIns="91425" anchorCtr="0">
            <a:normAutofit fontScale="90000"/>
          </a:bodyPr>
          <a:lstStyle/>
          <a:p>
            <a:pPr lvl="0"/>
            <a:r>
              <a:rPr lang="nl-NL" sz="3100" dirty="0">
                <a:solidFill>
                  <a:srgbClr val="FFFFFF"/>
                </a:solidFill>
              </a:rPr>
              <a:t>Mobiliteitsplan</a:t>
            </a:r>
            <a:br>
              <a:rPr lang="nl-NL" sz="3100" dirty="0">
                <a:solidFill>
                  <a:srgbClr val="FFFFFF"/>
                </a:solidFill>
              </a:rPr>
            </a:br>
            <a:r>
              <a:rPr lang="nl-NL" sz="3100" dirty="0">
                <a:solidFill>
                  <a:srgbClr val="FFFFFF"/>
                </a:solidFill>
              </a:rPr>
              <a:t>Gemeente Alken</a:t>
            </a:r>
            <a:br>
              <a:rPr lang="nl-NL" sz="3100" dirty="0">
                <a:solidFill>
                  <a:srgbClr val="FFFFFF"/>
                </a:solidFill>
              </a:rPr>
            </a:br>
            <a:br>
              <a:rPr lang="nl-NL" sz="3100" dirty="0">
                <a:solidFill>
                  <a:srgbClr val="FFFFFF"/>
                </a:solidFill>
              </a:rPr>
            </a:br>
            <a:r>
              <a:rPr lang="nl-NL" sz="1800" dirty="0">
                <a:solidFill>
                  <a:srgbClr val="FFFFFF"/>
                </a:solidFill>
              </a:rPr>
              <a:t>Gemeenteraad Alken – 30 mei 2024</a:t>
            </a:r>
            <a:br>
              <a:rPr lang="nl-NL" sz="2300" dirty="0">
                <a:solidFill>
                  <a:srgbClr val="FFFFFF"/>
                </a:solidFill>
              </a:rPr>
            </a:br>
            <a:br>
              <a:rPr lang="nl-NL" sz="2300" dirty="0">
                <a:solidFill>
                  <a:srgbClr val="FFFFFF"/>
                </a:solidFill>
              </a:rPr>
            </a:br>
            <a:br>
              <a:rPr lang="nl-NL" sz="2300" dirty="0">
                <a:solidFill>
                  <a:srgbClr val="FFFFFF"/>
                </a:solidFill>
              </a:rPr>
            </a:br>
            <a:br>
              <a:rPr lang="nl-NL" sz="2300" dirty="0">
                <a:solidFill>
                  <a:srgbClr val="FFFFFF"/>
                </a:solidFill>
              </a:rPr>
            </a:br>
            <a:br>
              <a:rPr lang="nl-NL" sz="2300" dirty="0">
                <a:solidFill>
                  <a:srgbClr val="FFFFFF"/>
                </a:solidFill>
              </a:rPr>
            </a:br>
            <a:br>
              <a:rPr lang="nl-NL" sz="2300" dirty="0">
                <a:solidFill>
                  <a:srgbClr val="FFFFFF"/>
                </a:solidFill>
              </a:rPr>
            </a:br>
            <a:endParaRPr lang="nl-NL" sz="2300" dirty="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D672757-B0E9-44A2-9EEF-0708B50E8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906523"/>
            <a:ext cx="3952197" cy="1317399"/>
          </a:xfrm>
          <a:prstGeom prst="rect">
            <a:avLst/>
          </a:prstGeom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1E6A7830-4B1A-416E-8782-4D0DC1F29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1007" y="3257550"/>
            <a:ext cx="3901962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56DCB5-F83F-415F-A1E1-26DB52A3EA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5152" y="4250784"/>
            <a:ext cx="603978" cy="60397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B38C78-ACD4-8A9C-BC3A-9164BD1C9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271" y="4346990"/>
            <a:ext cx="767039" cy="455110"/>
          </a:xfrm>
          <a:prstGeom prst="rect">
            <a:avLst/>
          </a:prstGeom>
        </p:spPr>
      </p:pic>
      <p:sp>
        <p:nvSpPr>
          <p:cNvPr id="2" name="Tijdelijke aanduiding voor voettekst 3">
            <a:extLst>
              <a:ext uri="{FF2B5EF4-FFF2-40B4-BE49-F238E27FC236}">
                <a16:creationId xmlns:a16="http://schemas.microsoft.com/office/drawing/2014/main" id="{01386930-21AD-F4D7-1854-9222F1223B77}"/>
              </a:ext>
            </a:extLst>
          </p:cNvPr>
          <p:cNvSpPr txBox="1">
            <a:spLocks/>
          </p:cNvSpPr>
          <p:nvPr/>
        </p:nvSpPr>
        <p:spPr>
          <a:xfrm>
            <a:off x="5526897" y="4854762"/>
            <a:ext cx="361710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</a:rPr>
              <a:t>© A2Bmobility - Gemeente ALKEN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Lokaal fietsroutenetwerk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10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85B7B1C-71C9-F539-90E8-44D04AD4A32F}"/>
              </a:ext>
            </a:extLst>
          </p:cNvPr>
          <p:cNvSpPr txBox="1"/>
          <p:nvPr/>
        </p:nvSpPr>
        <p:spPr>
          <a:xfrm>
            <a:off x="720738" y="4272939"/>
            <a:ext cx="342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Netwerk: functioneel en recreatief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6CF21B2-8A51-B1D2-B850-6D6B078CC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2608" y="864847"/>
            <a:ext cx="4078107" cy="3322902"/>
          </a:xfrm>
          <a:prstGeom prst="rect">
            <a:avLst/>
          </a:prstGeom>
        </p:spPr>
      </p:pic>
      <p:pic>
        <p:nvPicPr>
          <p:cNvPr id="4" name="Afbeelding 3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64FDCEBF-E809-CB0C-16FA-B3A85735F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765" y="3332321"/>
            <a:ext cx="2665868" cy="89836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1BA3C94-5C12-2215-576A-BC2682EFB474}"/>
              </a:ext>
            </a:extLst>
          </p:cNvPr>
          <p:cNvSpPr txBox="1"/>
          <p:nvPr/>
        </p:nvSpPr>
        <p:spPr>
          <a:xfrm>
            <a:off x="5011765" y="1324877"/>
            <a:ext cx="378090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Lokaal functioneel fietsnetwerk opgesteld</a:t>
            </a:r>
          </a:p>
          <a:p>
            <a:r>
              <a:rPr lang="nl-NL" sz="1400" dirty="0"/>
              <a:t>Aanvullend : bestaand recreatief fietsnetwerk</a:t>
            </a:r>
          </a:p>
          <a:p>
            <a:endParaRPr lang="nl-NL" sz="1400" dirty="0"/>
          </a:p>
          <a:p>
            <a:r>
              <a:rPr lang="nl-NL" sz="1400" dirty="0"/>
              <a:t>Focus knelpunten wegwerken op dit fietsnetwerk</a:t>
            </a:r>
          </a:p>
          <a:p>
            <a:endParaRPr lang="nl-NL" sz="1400" dirty="0"/>
          </a:p>
          <a:p>
            <a:r>
              <a:rPr lang="nl-NL" sz="1400" dirty="0"/>
              <a:t>Bovenlokaal functioneel fietsnetwerk</a:t>
            </a:r>
          </a:p>
          <a:p>
            <a:r>
              <a:rPr lang="nl-NL" sz="1400" dirty="0"/>
              <a:t>+ fietssnelweg (project) </a:t>
            </a:r>
            <a:endParaRPr lang="nl-BE" sz="1400" dirty="0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48164387-763D-25F1-27F6-6AFF04A1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2228210589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/>
          <p:cNvSpPr/>
          <p:nvPr/>
        </p:nvSpPr>
        <p:spPr>
          <a:xfrm>
            <a:off x="5769332" y="476209"/>
            <a:ext cx="2767693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 err="1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Fietszone</a:t>
            </a:r>
            <a:r>
              <a:rPr lang="en-US" sz="24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in centrum </a:t>
            </a:r>
            <a:r>
              <a:rPr lang="en-US" sz="2400" spc="-50" dirty="0" err="1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Alken</a:t>
            </a:r>
            <a:endParaRPr lang="en-US" sz="2400" spc="-50" dirty="0">
              <a:solidFill>
                <a:srgbClr val="6666FF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FD4F46-40FF-93DF-027E-A15EC0AA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078" y="930198"/>
            <a:ext cx="4815192" cy="308552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1564277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F4130C54-5346-758C-659B-C23CE4217653}"/>
              </a:ext>
            </a:extLst>
          </p:cNvPr>
          <p:cNvSpPr txBox="1"/>
          <p:nvPr/>
        </p:nvSpPr>
        <p:spPr>
          <a:xfrm>
            <a:off x="5919107" y="1898949"/>
            <a:ext cx="2767693" cy="2752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Fietszone = zone van fietsstraten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nl-BE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Fietsers mogen niet ingehaald worden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Max. snelheid = 30 km/u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nl-BE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Ideaal voor centrumgebied met veel scholen en veel gemengd verkeer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DE164F76-D410-13C9-6D69-C76A40E1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A2Bmobility - gemeente ALKEN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7425343" y="4844838"/>
            <a:ext cx="984019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Aft>
                <a:spcPts val="600"/>
              </a:spcAft>
            </a:pPr>
            <a:fld id="{00000000-1234-1234-1234-123412341234}" type="slidenum">
              <a:rPr lang="en-US" sz="1050" smtClean="0"/>
              <a:pPr lvl="0" defTabSz="914400">
                <a:spcAft>
                  <a:spcPts val="600"/>
                </a:spcAft>
              </a:pPr>
              <a:t>11</a:t>
            </a:fld>
            <a:endParaRPr lang="en-US" sz="105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1726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Gewenste bijkomende fietsinfrastructuur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12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756115-85FD-2408-18D8-7F09E0930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7" y="854860"/>
            <a:ext cx="4510813" cy="3675307"/>
          </a:xfrm>
          <a:prstGeom prst="rect">
            <a:avLst/>
          </a:prstGeom>
        </p:spPr>
      </p:pic>
      <p:pic>
        <p:nvPicPr>
          <p:cNvPr id="4" name="Afbeelding 3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F505E2AB-2A13-9759-2B3C-94167842F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455" y="2244627"/>
            <a:ext cx="3272798" cy="2351621"/>
          </a:xfrm>
          <a:prstGeom prst="rect">
            <a:avLst/>
          </a:prstGeom>
        </p:spPr>
      </p:pic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779C2275-2C48-9DEF-2ADB-43B6326F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2701796645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Openbaar vervoer: Hoppinpunten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13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16EA1D3-4F57-447E-E23A-74750EC55285}"/>
              </a:ext>
            </a:extLst>
          </p:cNvPr>
          <p:cNvSpPr txBox="1"/>
          <p:nvPr/>
        </p:nvSpPr>
        <p:spPr>
          <a:xfrm>
            <a:off x="359923" y="1021405"/>
            <a:ext cx="363328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Regionaal Hoppinpunt station </a:t>
            </a:r>
          </a:p>
          <a:p>
            <a:r>
              <a:rPr lang="nl-NL" dirty="0"/>
              <a:t>(De Lijn – AWV)</a:t>
            </a:r>
          </a:p>
          <a:p>
            <a:endParaRPr lang="nl-NL" dirty="0"/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Gewenst: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Autoparking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Kiss-en ride zone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Hoppinzuil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Toegankelijke bushalten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Beveiligde fietsenstalling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Deelfietsen (indien akkoord </a:t>
            </a:r>
            <a:r>
              <a:rPr lang="nl-NL" sz="1400" dirty="0" err="1">
                <a:solidFill>
                  <a:schemeClr val="bg1">
                    <a:lumMod val="50000"/>
                  </a:schemeClr>
                </a:solidFill>
              </a:rPr>
              <a:t>Vl.Overheid</a:t>
            </a: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E-commerce kluisjes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Fietsherstelzuil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Laadpalen</a:t>
            </a:r>
          </a:p>
          <a:p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7E2D860-1248-7876-C232-A165C40BB0A0}"/>
              </a:ext>
            </a:extLst>
          </p:cNvPr>
          <p:cNvSpPr txBox="1"/>
          <p:nvPr/>
        </p:nvSpPr>
        <p:spPr>
          <a:xfrm>
            <a:off x="4310975" y="1031133"/>
            <a:ext cx="462746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Lokaal Hoppinpunt centrum (Hoogdorpsstraat)</a:t>
            </a:r>
          </a:p>
          <a:p>
            <a:endParaRPr lang="nl-NL" dirty="0"/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Gewenst: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Hoppinzuil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Toegankelijke bushalten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Bewegwijzering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Fietsherstelzuil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2 buurt Hoppinpunten (Terkoest – Sint-Joris)</a:t>
            </a:r>
          </a:p>
          <a:p>
            <a:endParaRPr lang="nl-NL" dirty="0"/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Gewenst: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Toegankelijke bushalten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E-commerce kluisjes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Deelwagen(s) en laadpalen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Fietsherstelzuil en overdekte fietsenstalling</a:t>
            </a:r>
          </a:p>
          <a:p>
            <a:endParaRPr lang="nl-BE" dirty="0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D0C67FE7-B6D8-AB8C-F89E-C5A73C2C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429629596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Autonetwerk : nieuwe wegencategorisering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14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75FC16-B113-481F-64DB-36A991757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" y="860897"/>
            <a:ext cx="5381659" cy="3482791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CBC4D47-1B44-1973-920A-EBE6A8DA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pic>
        <p:nvPicPr>
          <p:cNvPr id="8" name="Afbeelding 7" descr="Afbeelding met tafel&#10;&#10;Automatisch gegenereerde beschrijving">
            <a:extLst>
              <a:ext uri="{FF2B5EF4-FFF2-40B4-BE49-F238E27FC236}">
                <a16:creationId xmlns:a16="http://schemas.microsoft.com/office/drawing/2014/main" id="{778A3A06-8B43-49A7-B9A5-53997C988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65" y="2811886"/>
            <a:ext cx="3607879" cy="1531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684107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5324" y="206949"/>
            <a:ext cx="8526575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Snelheidsvisie : belangrijk voor verkeersveiligheid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15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825171-298C-6863-A68F-7E23B3E7D6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8006" y="904747"/>
            <a:ext cx="4403502" cy="35880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C231343-6E8C-9EAE-D31A-70C424EFB7C0}"/>
              </a:ext>
            </a:extLst>
          </p:cNvPr>
          <p:cNvSpPr txBox="1"/>
          <p:nvPr/>
        </p:nvSpPr>
        <p:spPr>
          <a:xfrm>
            <a:off x="4858967" y="1222501"/>
            <a:ext cx="3833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dirty="0"/>
              <a:t>50 wordt de norm op lokale wegen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dirty="0"/>
              <a:t>70 enkel bij goede fietspaden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dirty="0"/>
              <a:t>30 in de kernen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dirty="0"/>
              <a:t>Vlaamse hoofdweg : 90 en 70 </a:t>
            </a:r>
          </a:p>
          <a:p>
            <a:pPr>
              <a:buClr>
                <a:srgbClr val="FF9900"/>
              </a:buClr>
            </a:pPr>
            <a:r>
              <a:rPr lang="nl-NL" dirty="0"/>
              <a:t>      </a:t>
            </a:r>
            <a:r>
              <a:rPr lang="nl-NL" sz="1400" dirty="0"/>
              <a:t>(Bevoegdheid Agentschap Wegen en Verkeer)</a:t>
            </a:r>
            <a:endParaRPr lang="nl-BE" sz="1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BD199C-0A22-E558-089F-7B3BEC93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0922" y="3060930"/>
            <a:ext cx="1752128" cy="1466374"/>
          </a:xfrm>
          <a:prstGeom prst="rect">
            <a:avLst/>
          </a:prstGeom>
        </p:spPr>
      </p:pic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FB6E275F-AC64-6EA8-558F-768D473A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9A4DE8E-F856-9D27-1953-90FB19415F65}"/>
              </a:ext>
            </a:extLst>
          </p:cNvPr>
          <p:cNvSpPr txBox="1"/>
          <p:nvPr/>
        </p:nvSpPr>
        <p:spPr>
          <a:xfrm>
            <a:off x="894944" y="4491119"/>
            <a:ext cx="3209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Streefdoel snelheidsvisie gemeente Alken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2451223284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Vrachtroutenetwerk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16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6399820-67EB-9850-9B61-A61F37AD67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44382" y="914399"/>
            <a:ext cx="4317515" cy="2794451"/>
          </a:xfrm>
          <a:prstGeom prst="rect">
            <a:avLst/>
          </a:prstGeom>
        </p:spPr>
      </p:pic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ACB1F3BB-FB2E-9879-EE3F-03652F037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pic>
        <p:nvPicPr>
          <p:cNvPr id="6" name="Afbeelding 5" descr="Afbeelding met kaart, atlas, diagram, tekst&#10;&#10;Automatisch gegenereerde beschrijving">
            <a:extLst>
              <a:ext uri="{FF2B5EF4-FFF2-40B4-BE49-F238E27FC236}">
                <a16:creationId xmlns:a16="http://schemas.microsoft.com/office/drawing/2014/main" id="{EE4EE453-0830-5F3A-2AF8-B0ACCBA04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11" y="914400"/>
            <a:ext cx="3604009" cy="362598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D03D376-A267-4ADC-46FE-6BF6AE0F23B7}"/>
              </a:ext>
            </a:extLst>
          </p:cNvPr>
          <p:cNvSpPr txBox="1"/>
          <p:nvPr/>
        </p:nvSpPr>
        <p:spPr>
          <a:xfrm>
            <a:off x="4453132" y="3955610"/>
            <a:ext cx="4520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Gebaseerd op mazen in regionaal mobiliteitsplan</a:t>
            </a:r>
          </a:p>
          <a:p>
            <a:r>
              <a:rPr lang="nl-NL" sz="1600" dirty="0">
                <a:solidFill>
                  <a:srgbClr val="FF0000"/>
                </a:solidFill>
              </a:rPr>
              <a:t>Doorgaand</a:t>
            </a:r>
            <a:r>
              <a:rPr lang="nl-NL" sz="1600" dirty="0"/>
              <a:t> vrachtverkeer enkel op </a:t>
            </a:r>
            <a:r>
              <a:rPr lang="nl-NL" sz="1600" dirty="0">
                <a:solidFill>
                  <a:srgbClr val="FF0000"/>
                </a:solidFill>
              </a:rPr>
              <a:t>dragend netwerk</a:t>
            </a:r>
          </a:p>
          <a:p>
            <a:r>
              <a:rPr lang="nl-NL" sz="1600" dirty="0">
                <a:solidFill>
                  <a:srgbClr val="FF0000"/>
                </a:solidFill>
              </a:rPr>
              <a:t>Bestemmings</a:t>
            </a:r>
            <a:r>
              <a:rPr lang="nl-NL" sz="1600" dirty="0"/>
              <a:t>vrachtverkeer kan op lokale wegen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3060979256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223606" y="177534"/>
            <a:ext cx="8185757" cy="53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Parkeervisie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17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C7123DF-2FB2-7C47-2C17-C87F6187BC0E}"/>
              </a:ext>
            </a:extLst>
          </p:cNvPr>
          <p:cNvSpPr txBox="1"/>
          <p:nvPr/>
        </p:nvSpPr>
        <p:spPr>
          <a:xfrm>
            <a:off x="262478" y="712610"/>
            <a:ext cx="339323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Station (plan NMBS): 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Herinrichting parking met P+R 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Betalend parkeren 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Beveiligde fietsenstalling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Stand-still principe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Geen toename openbare parkeerruimte</a:t>
            </a:r>
          </a:p>
          <a:p>
            <a:pPr>
              <a:buClr>
                <a:srgbClr val="FF9900"/>
              </a:buClr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  (starttoestand: bestaande ruimte</a:t>
            </a:r>
          </a:p>
          <a:p>
            <a:pPr>
              <a:buClr>
                <a:srgbClr val="FF9900"/>
              </a:buClr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  +parking brouwerij)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Geen compensatie bij verdwijnen</a:t>
            </a:r>
          </a:p>
          <a:p>
            <a:pPr>
              <a:buClr>
                <a:srgbClr val="FF9900"/>
              </a:buClr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  parkeerruimte (ook straatparkeren) 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Uitzonderingen:</a:t>
            </a:r>
          </a:p>
          <a:p>
            <a:pPr>
              <a:buClr>
                <a:srgbClr val="FF9900"/>
              </a:buClr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  - nieuwe ontwikkelingen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Doelen:</a:t>
            </a:r>
          </a:p>
          <a:p>
            <a:pPr>
              <a:buClr>
                <a:srgbClr val="FF9900"/>
              </a:buClr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  - ontharding</a:t>
            </a:r>
          </a:p>
          <a:p>
            <a:pPr>
              <a:buClr>
                <a:srgbClr val="FF9900"/>
              </a:buClr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  - beter gebruik openbare ruimte</a:t>
            </a:r>
          </a:p>
          <a:p>
            <a:pPr>
              <a:buClr>
                <a:srgbClr val="FF9900"/>
              </a:buClr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  - aanmoediging modal shift</a:t>
            </a:r>
          </a:p>
          <a:p>
            <a:pPr>
              <a:buClr>
                <a:srgbClr val="FF9900"/>
              </a:buClr>
            </a:pP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dirty="0"/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9D4F80-63EC-F291-B71E-3BF9F0862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95" y="804252"/>
            <a:ext cx="5429360" cy="3788460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B74AD01-CDE4-1E45-97AF-E9E5C10B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1915854488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16018" y="381803"/>
            <a:ext cx="8185757" cy="53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Mobiliteitsmanagement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18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3" name="Afbeelding 2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AAEE45A6-4101-6433-7942-10D70879D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0" y="1336742"/>
            <a:ext cx="4866430" cy="25555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65D3E39-FE4E-14FB-8574-01044544712E}"/>
              </a:ext>
            </a:extLst>
          </p:cNvPr>
          <p:cNvSpPr txBox="1"/>
          <p:nvPr/>
        </p:nvSpPr>
        <p:spPr>
          <a:xfrm>
            <a:off x="5593404" y="1506515"/>
            <a:ext cx="31254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Aansluiten bij regionaal mobiliteitsplan - onderdelen</a:t>
            </a:r>
          </a:p>
          <a:p>
            <a:endParaRPr lang="nl-NL" dirty="0"/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Kinderen, scholieren, studenten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Werknemers en werkgevers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Volwassenen en recreanten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endParaRPr lang="nl-NL" sz="1400" dirty="0"/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Combimobiliteit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Parkeerbeleid</a:t>
            </a:r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48B234EF-E650-AA2E-E043-9F63494E4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2038155936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14303" y="216270"/>
            <a:ext cx="8185757" cy="53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Handhaving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19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EE45A6-4101-6433-7942-10D70879DE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67321" y="2822913"/>
            <a:ext cx="2200337" cy="1469331"/>
          </a:xfrm>
          <a:prstGeom prst="rect">
            <a:avLst/>
          </a:prstGeom>
        </p:spPr>
      </p:pic>
      <p:pic>
        <p:nvPicPr>
          <p:cNvPr id="12" name="Afbeelding 11" descr="Afbeelding met tekst, buitenshuis, hemel, wegbebakening&#10;&#10;Automatisch gegenereerde beschrijving">
            <a:extLst>
              <a:ext uri="{FF2B5EF4-FFF2-40B4-BE49-F238E27FC236}">
                <a16:creationId xmlns:a16="http://schemas.microsoft.com/office/drawing/2014/main" id="{14D78AA1-22CB-D51C-5977-35A73D291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821" y="2101807"/>
            <a:ext cx="1786361" cy="1182766"/>
          </a:xfrm>
          <a:prstGeom prst="rect">
            <a:avLst/>
          </a:prstGeom>
        </p:spPr>
      </p:pic>
      <p:pic>
        <p:nvPicPr>
          <p:cNvPr id="15" name="Afbeelding 14" descr="Afbeelding met tekst, logo, schermopname, Elektrisch blauw&#10;&#10;Automatisch gegenereerde beschrijving">
            <a:extLst>
              <a:ext uri="{FF2B5EF4-FFF2-40B4-BE49-F238E27FC236}">
                <a16:creationId xmlns:a16="http://schemas.microsoft.com/office/drawing/2014/main" id="{4DE249B5-B07F-EE40-C2C9-8BB825E29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9118" y="1660939"/>
            <a:ext cx="1538149" cy="1538149"/>
          </a:xfrm>
          <a:prstGeom prst="rect">
            <a:avLst/>
          </a:prstGeom>
        </p:spPr>
      </p:pic>
      <p:pic>
        <p:nvPicPr>
          <p:cNvPr id="17" name="Afbeelding 16" descr="Afbeelding met buitenshuis, Landvoertuig, voertuig, wiel&#10;&#10;Automatisch gegenereerde beschrijving">
            <a:extLst>
              <a:ext uri="{FF2B5EF4-FFF2-40B4-BE49-F238E27FC236}">
                <a16:creationId xmlns:a16="http://schemas.microsoft.com/office/drawing/2014/main" id="{8115480B-176D-384B-FF92-69FFCBD8C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130" y="997385"/>
            <a:ext cx="2176720" cy="1452927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F239C14-0889-2D79-5410-21358F26365F}"/>
              </a:ext>
            </a:extLst>
          </p:cNvPr>
          <p:cNvSpPr txBox="1"/>
          <p:nvPr/>
        </p:nvSpPr>
        <p:spPr>
          <a:xfrm>
            <a:off x="2675085" y="3405000"/>
            <a:ext cx="173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“</a:t>
            </a:r>
            <a:r>
              <a:rPr lang="nl-NL" dirty="0" err="1"/>
              <a:t>Smiley”borden</a:t>
            </a:r>
            <a:endParaRPr lang="nl-BE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C6AD50C-D96D-C89E-0ECC-5366550BAD45}"/>
              </a:ext>
            </a:extLst>
          </p:cNvPr>
          <p:cNvSpPr txBox="1"/>
          <p:nvPr/>
        </p:nvSpPr>
        <p:spPr>
          <a:xfrm>
            <a:off x="4870589" y="2456921"/>
            <a:ext cx="143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Flitscontroles</a:t>
            </a:r>
            <a:endParaRPr lang="nl-BE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5BEABEE-EDAA-FCA5-6602-B42C99762195}"/>
              </a:ext>
            </a:extLst>
          </p:cNvPr>
          <p:cNvSpPr txBox="1"/>
          <p:nvPr/>
        </p:nvSpPr>
        <p:spPr>
          <a:xfrm>
            <a:off x="7391437" y="3451166"/>
            <a:ext cx="87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Blauwe</a:t>
            </a:r>
          </a:p>
          <a:p>
            <a:r>
              <a:rPr lang="nl-NL" dirty="0"/>
              <a:t>zone</a:t>
            </a:r>
            <a:endParaRPr lang="nl-BE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FC6DC00-7BE8-CB35-3A67-0B391AD8C189}"/>
              </a:ext>
            </a:extLst>
          </p:cNvPr>
          <p:cNvSpPr txBox="1"/>
          <p:nvPr/>
        </p:nvSpPr>
        <p:spPr>
          <a:xfrm>
            <a:off x="4926527" y="4329569"/>
            <a:ext cx="168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Trajectcontroles</a:t>
            </a:r>
            <a:endParaRPr lang="nl-BE" dirty="0"/>
          </a:p>
        </p:txBody>
      </p:sp>
      <p:pic>
        <p:nvPicPr>
          <p:cNvPr id="11" name="Afbeelding 10" descr="Afbeelding met buitenshuis, weg, boom, straat&#10;&#10;Automatisch gegenereerde beschrijving">
            <a:extLst>
              <a:ext uri="{FF2B5EF4-FFF2-40B4-BE49-F238E27FC236}">
                <a16:creationId xmlns:a16="http://schemas.microsoft.com/office/drawing/2014/main" id="{2818E8F5-CADF-8742-3251-6EAB32ACA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447" y="1081144"/>
            <a:ext cx="1825557" cy="1369168"/>
          </a:xfrm>
          <a:prstGeom prst="rect">
            <a:avLst/>
          </a:prstGeom>
        </p:spPr>
      </p:pic>
      <p:pic>
        <p:nvPicPr>
          <p:cNvPr id="16" name="Afbeelding 15" descr="Afbeelding met Rechthoek, grond, lijn, buitenshuis&#10;&#10;Automatisch gegenereerde beschrijving">
            <a:extLst>
              <a:ext uri="{FF2B5EF4-FFF2-40B4-BE49-F238E27FC236}">
                <a16:creationId xmlns:a16="http://schemas.microsoft.com/office/drawing/2014/main" id="{0BFEC838-7D96-414B-40F6-99D2B9890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447" y="2428045"/>
            <a:ext cx="1825557" cy="182555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C961C614-4FCC-C83F-A7E2-769F914CC1D9}"/>
              </a:ext>
            </a:extLst>
          </p:cNvPr>
          <p:cNvSpPr txBox="1"/>
          <p:nvPr/>
        </p:nvSpPr>
        <p:spPr>
          <a:xfrm>
            <a:off x="581944" y="4192370"/>
            <a:ext cx="148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Infrastructuur</a:t>
            </a:r>
            <a:endParaRPr lang="nl-BE" dirty="0"/>
          </a:p>
        </p:txBody>
      </p:sp>
      <p:sp>
        <p:nvSpPr>
          <p:cNvPr id="23" name="Tijdelijke aanduiding voor voettekst 3">
            <a:extLst>
              <a:ext uri="{FF2B5EF4-FFF2-40B4-BE49-F238E27FC236}">
                <a16:creationId xmlns:a16="http://schemas.microsoft.com/office/drawing/2014/main" id="{97A0178D-EF2F-A5D1-61FA-9EE3A4A3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875721007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800100" y="432881"/>
            <a:ext cx="7543800" cy="844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8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Mobiliteitsplan gemeente Alken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A2C25B9-4D39-4900-8D1F-B6E5C2871F7B}"/>
              </a:ext>
            </a:extLst>
          </p:cNvPr>
          <p:cNvSpPr txBox="1"/>
          <p:nvPr/>
        </p:nvSpPr>
        <p:spPr>
          <a:xfrm>
            <a:off x="911753" y="1620462"/>
            <a:ext cx="6947233" cy="301752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Wat is het mobiliteitsplan?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Meetbare doelstellingen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Ruimtelijke ontwikkelingen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Netwerken: samenstellen en projecten bepalen</a:t>
            </a:r>
            <a:endParaRPr lang="nl-NL" sz="20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Mobiliteitsmanagement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Handhaving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Monitoring, data en evaluatie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Actieplan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nl-NL" sz="20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nl-NL" sz="20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nl-NL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nl-NL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2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7D046D9-7C44-8141-1522-A1917B90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310032634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16018" y="381803"/>
            <a:ext cx="8185757" cy="53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Actieplan (1/3)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20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65D3E39-FE4E-14FB-8574-01044544712E}"/>
              </a:ext>
            </a:extLst>
          </p:cNvPr>
          <p:cNvSpPr txBox="1"/>
          <p:nvPr/>
        </p:nvSpPr>
        <p:spPr>
          <a:xfrm>
            <a:off x="296111" y="1514880"/>
            <a:ext cx="6318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Principe regionaal mobiliteitsplan gevolgd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Opdeling volgens fase en timing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Opgesteld volgens de indeling van het mobiliteitsplan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Maatregel voor welke hoofddoelstelling(en)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Initiatiefnemer(s) – partner(s)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Kostenraming in grootorde</a:t>
            </a:r>
          </a:p>
          <a:p>
            <a:endParaRPr lang="nl-NL" sz="1400" dirty="0"/>
          </a:p>
          <a:p>
            <a:endParaRPr lang="nl-BE" sz="1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DB2381-00A1-6873-4A71-2B78113785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6801" y="1537983"/>
            <a:ext cx="3855401" cy="2229152"/>
          </a:xfrm>
          <a:prstGeom prst="rect">
            <a:avLst/>
          </a:prstGeom>
        </p:spPr>
      </p:pic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155581BD-AE6C-B0F9-3410-2C296896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pic>
        <p:nvPicPr>
          <p:cNvPr id="11" name="Afbeelding 10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2BEE3ED6-4BFE-B57E-3407-F4A27E2C1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18" y="2974571"/>
            <a:ext cx="1531786" cy="161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3962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51268" y="-95210"/>
            <a:ext cx="8185757" cy="53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Actieplan (2/3)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21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DB2381-00A1-6873-4A71-2B78113785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83640" y="491662"/>
            <a:ext cx="4261102" cy="337994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D1291BF-BAEE-0165-2D9B-6DF169DE57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7868" y="491662"/>
            <a:ext cx="3199882" cy="4160176"/>
          </a:xfrm>
          <a:prstGeom prst="rect">
            <a:avLst/>
          </a:prstGeom>
        </p:spPr>
      </p:pic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0BDE2F62-1614-8062-D7D0-D778A11A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pic>
        <p:nvPicPr>
          <p:cNvPr id="4" name="Afbeelding 3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BE6DA30D-7B8A-4657-B1A0-E38A88C15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234" y="3871609"/>
            <a:ext cx="772898" cy="8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40765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51268" y="-95210"/>
            <a:ext cx="8185757" cy="53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Actieplan (3/3)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22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1291BF-BAEE-0165-2D9B-6DF169DE57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7100" y="387944"/>
            <a:ext cx="4031670" cy="4321719"/>
          </a:xfrm>
          <a:prstGeom prst="rect">
            <a:avLst/>
          </a:prstGeom>
        </p:spPr>
      </p:pic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9A8885DF-1D71-527D-3366-E130F025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pic>
        <p:nvPicPr>
          <p:cNvPr id="4" name="Afbeelding 3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30AF49DD-DAC2-61B2-69D4-40C0DB6CF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556" y="3614033"/>
            <a:ext cx="967451" cy="10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826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14303" y="216270"/>
            <a:ext cx="8185757" cy="53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Monitoring, data en evaluatie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23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6DCEFF-07A3-DD5F-ADC3-91133C3CE8F1}"/>
              </a:ext>
            </a:extLst>
          </p:cNvPr>
          <p:cNvSpPr/>
          <p:nvPr/>
        </p:nvSpPr>
        <p:spPr>
          <a:xfrm>
            <a:off x="542925" y="6485890"/>
            <a:ext cx="781050" cy="161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99A9EB-A53E-D0F6-5E43-9868F4CF72D5}"/>
              </a:ext>
            </a:extLst>
          </p:cNvPr>
          <p:cNvSpPr/>
          <p:nvPr/>
        </p:nvSpPr>
        <p:spPr>
          <a:xfrm>
            <a:off x="542925" y="6838315"/>
            <a:ext cx="781050" cy="171450"/>
          </a:xfrm>
          <a:prstGeom prst="rect">
            <a:avLst/>
          </a:prstGeom>
          <a:solidFill>
            <a:srgbClr val="FED6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C572170-EF1A-83B0-4D80-F7196FD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961C614-4FCC-C83F-A7E2-769F914CC1D9}"/>
              </a:ext>
            </a:extLst>
          </p:cNvPr>
          <p:cNvSpPr txBox="1"/>
          <p:nvPr/>
        </p:nvSpPr>
        <p:spPr>
          <a:xfrm>
            <a:off x="372669" y="1556174"/>
            <a:ext cx="65608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Regelmatig overleg met adviesraad mobiliteit</a:t>
            </a:r>
          </a:p>
          <a:p>
            <a:r>
              <a:rPr lang="nl-NL" dirty="0"/>
              <a:t>Regelmatig overleg met vervoerregio en buurgemeenten</a:t>
            </a:r>
          </a:p>
          <a:p>
            <a:endParaRPr lang="nl-NL" dirty="0"/>
          </a:p>
          <a:p>
            <a:r>
              <a:rPr lang="nl-NL" dirty="0"/>
              <a:t>Jaarlijks: evaluatie van de acties uit het actieplan </a:t>
            </a:r>
          </a:p>
          <a:p>
            <a:r>
              <a:rPr lang="nl-NL" dirty="0"/>
              <a:t>(gemeente + adviesraad mobiliteit)</a:t>
            </a:r>
          </a:p>
          <a:p>
            <a:endParaRPr lang="nl-NL" dirty="0"/>
          </a:p>
          <a:p>
            <a:r>
              <a:rPr lang="nl-NL" dirty="0"/>
              <a:t>Driejaarlijks: bijsturing van het actieplan en evaluatie doelstellingen </a:t>
            </a:r>
          </a:p>
          <a:p>
            <a:r>
              <a:rPr lang="nl-NL" dirty="0"/>
              <a:t>(gemeente + adviesraad mobiliteit)</a:t>
            </a:r>
          </a:p>
          <a:p>
            <a:endParaRPr lang="nl-NL" dirty="0"/>
          </a:p>
          <a:p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F8E3CF-A4DE-91A9-5374-C56A88D5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pic>
        <p:nvPicPr>
          <p:cNvPr id="8" name="Afbeelding 7" descr="Afbeelding met logo, symbool, Graphics, Lettertype&#10;&#10;Automatisch gegenereerde beschrijving">
            <a:extLst>
              <a:ext uri="{FF2B5EF4-FFF2-40B4-BE49-F238E27FC236}">
                <a16:creationId xmlns:a16="http://schemas.microsoft.com/office/drawing/2014/main" id="{C54DA81D-2385-E966-8CAC-0456831F5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738" y="1702352"/>
            <a:ext cx="1746938" cy="17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30604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112137C-295C-44E4-9928-C2B7FC45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D5BCE55-877B-4416-BCA6-3F0CDF8144B6}"/>
              </a:ext>
            </a:extLst>
          </p:cNvPr>
          <p:cNvSpPr txBox="1"/>
          <p:nvPr/>
        </p:nvSpPr>
        <p:spPr>
          <a:xfrm>
            <a:off x="84841" y="191401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Huidige situatie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B04E99B-F7B7-4AE0-B597-415FB0B28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E7362A6-42E4-4D20-B3D0-2D74D7B5FE40}"/>
              </a:ext>
            </a:extLst>
          </p:cNvPr>
          <p:cNvSpPr/>
          <p:nvPr/>
        </p:nvSpPr>
        <p:spPr>
          <a:xfrm>
            <a:off x="1153416" y="1181911"/>
            <a:ext cx="6847584" cy="3312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/>
              <a:t>Mobiliteitsvisie van de gemeente Alken</a:t>
            </a:r>
          </a:p>
          <a:p>
            <a:endParaRPr lang="nl-NL" sz="2000" dirty="0"/>
          </a:p>
          <a:p>
            <a:r>
              <a:rPr lang="nl-NL" sz="2000" dirty="0"/>
              <a:t>Onderzoek bestaande toestand</a:t>
            </a:r>
          </a:p>
          <a:p>
            <a:r>
              <a:rPr lang="nl-NL" sz="2000" dirty="0"/>
              <a:t>Knelpuntenanalyse</a:t>
            </a:r>
          </a:p>
          <a:p>
            <a:r>
              <a:rPr lang="nl-NL" sz="2000" dirty="0"/>
              <a:t>Ruime burgerparticipatie (focusgroepen, adviesraad en online)</a:t>
            </a:r>
          </a:p>
          <a:p>
            <a:r>
              <a:rPr lang="nl-NL" sz="2000" dirty="0"/>
              <a:t>Ideeën en voorstellen</a:t>
            </a:r>
          </a:p>
          <a:p>
            <a:r>
              <a:rPr lang="nl-NL" sz="2000" dirty="0"/>
              <a:t>Netwerken vastleggen </a:t>
            </a:r>
            <a:r>
              <a:rPr lang="nl-NL" sz="1400" dirty="0"/>
              <a:t>(te voet, fiets, openbaar vervoer, auto, zwaar verkeer)</a:t>
            </a:r>
          </a:p>
          <a:p>
            <a:r>
              <a:rPr lang="nl-NL" sz="2000" dirty="0"/>
              <a:t>Actieplan met prioriteiten</a:t>
            </a:r>
            <a:r>
              <a:rPr lang="nl-NL" sz="1400" dirty="0"/>
              <a:t> (korte, middellange, lange termijn)</a:t>
            </a:r>
          </a:p>
          <a:p>
            <a:r>
              <a:rPr lang="nl-NL" sz="2000" dirty="0"/>
              <a:t>Tijdshorizon 10 jaar</a:t>
            </a:r>
            <a:endParaRPr lang="nl-BE" sz="2000" dirty="0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32D70C51-65A0-4896-8017-BA327A6981EE}"/>
              </a:ext>
            </a:extLst>
          </p:cNvPr>
          <p:cNvGrpSpPr/>
          <p:nvPr/>
        </p:nvGrpSpPr>
        <p:grpSpPr>
          <a:xfrm>
            <a:off x="3052168" y="302516"/>
            <a:ext cx="2948224" cy="748786"/>
            <a:chOff x="4352483" y="1000964"/>
            <a:chExt cx="3473150" cy="868086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FE65C7A1-8FD7-490A-B277-85F86587D030}"/>
                </a:ext>
              </a:extLst>
            </p:cNvPr>
            <p:cNvSpPr/>
            <p:nvPr/>
          </p:nvSpPr>
          <p:spPr>
            <a:xfrm>
              <a:off x="4352483" y="1000964"/>
              <a:ext cx="3473150" cy="868086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2127120"/>
                <a:satOff val="-23891"/>
                <a:lumOff val="-509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sp>
          <p:nvSpPr>
            <p:cNvPr id="19" name="Rechthoek: afgeronde hoeken 4">
              <a:extLst>
                <a:ext uri="{FF2B5EF4-FFF2-40B4-BE49-F238E27FC236}">
                  <a16:creationId xmlns:a16="http://schemas.microsoft.com/office/drawing/2014/main" id="{CFDCA4CE-2AC0-4165-A203-689714D6F5F9}"/>
                </a:ext>
              </a:extLst>
            </p:cNvPr>
            <p:cNvSpPr txBox="1"/>
            <p:nvPr/>
          </p:nvSpPr>
          <p:spPr>
            <a:xfrm>
              <a:off x="4377908" y="1026389"/>
              <a:ext cx="3422300" cy="817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34290" rIns="51435" bIns="3429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000" kern="1200" dirty="0"/>
                <a:t>Wat is het mobiliteitsplan?</a:t>
              </a:r>
              <a:endParaRPr lang="nl-BE" sz="2000" kern="1200" dirty="0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CF14DB-48F4-E889-C053-AC6F8C40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03587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2044548" y="659774"/>
            <a:ext cx="7543800" cy="635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28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Projectstappen </a:t>
            </a:r>
            <a:r>
              <a:rPr lang="nl-BE" sz="28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mobiliteitsplan</a:t>
            </a:r>
            <a:endParaRPr lang="nl-BE" sz="2800" kern="1200" spc="-50" dirty="0">
              <a:solidFill>
                <a:srgbClr val="6666FF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4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279EF7-7ACD-1016-CDA3-C3B157681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808983D-8EC7-9123-0DCE-6EF1EFB1FD8D}"/>
              </a:ext>
            </a:extLst>
          </p:cNvPr>
          <p:cNvSpPr/>
          <p:nvPr/>
        </p:nvSpPr>
        <p:spPr>
          <a:xfrm>
            <a:off x="932402" y="2197143"/>
            <a:ext cx="2177456" cy="1925617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Voorbereiding</a:t>
            </a:r>
          </a:p>
          <a:p>
            <a:pPr algn="ctr"/>
            <a:r>
              <a:rPr lang="nl-NL" sz="1200" dirty="0"/>
              <a:t>Bestaande toestand</a:t>
            </a:r>
          </a:p>
          <a:p>
            <a:pPr algn="ctr"/>
            <a:r>
              <a:rPr lang="nl-NL" sz="1200" dirty="0">
                <a:solidFill>
                  <a:srgbClr val="FFFF00"/>
                </a:solidFill>
              </a:rPr>
              <a:t>Participatie *</a:t>
            </a:r>
          </a:p>
          <a:p>
            <a:pPr algn="ctr"/>
            <a:r>
              <a:rPr lang="nl-NL" sz="1200" dirty="0"/>
              <a:t>Knelpuntenanalyse</a:t>
            </a:r>
          </a:p>
          <a:p>
            <a:pPr algn="ctr"/>
            <a:r>
              <a:rPr lang="nl-NL" sz="1200" dirty="0"/>
              <a:t>Doelstellingen</a:t>
            </a:r>
          </a:p>
          <a:p>
            <a:pPr algn="ctr"/>
            <a:r>
              <a:rPr lang="nl-NL" sz="1200" dirty="0"/>
              <a:t>Verkenningsnota</a:t>
            </a:r>
          </a:p>
          <a:p>
            <a:pPr algn="ctr"/>
            <a:r>
              <a:rPr lang="nl-NL" sz="1200" dirty="0"/>
              <a:t>Projectstuurgroep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5315E02-BE27-FA6F-EBCF-4F14EA7A997F}"/>
              </a:ext>
            </a:extLst>
          </p:cNvPr>
          <p:cNvSpPr/>
          <p:nvPr/>
        </p:nvSpPr>
        <p:spPr>
          <a:xfrm>
            <a:off x="3374425" y="2197143"/>
            <a:ext cx="2177456" cy="1925617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FFFF00"/>
              </a:solidFill>
            </a:endParaRPr>
          </a:p>
          <a:p>
            <a:pPr algn="ctr"/>
            <a:r>
              <a:rPr lang="nl-NL" sz="1200" dirty="0">
                <a:solidFill>
                  <a:srgbClr val="FFFF00"/>
                </a:solidFill>
              </a:rPr>
              <a:t>Adviesraad mobiliteit *</a:t>
            </a:r>
          </a:p>
          <a:p>
            <a:pPr algn="ctr"/>
            <a:r>
              <a:rPr lang="nl-NL" sz="1200" dirty="0"/>
              <a:t>Studiewerk </a:t>
            </a:r>
          </a:p>
          <a:p>
            <a:pPr algn="ctr"/>
            <a:r>
              <a:rPr lang="nl-NL" sz="1200" dirty="0">
                <a:solidFill>
                  <a:srgbClr val="FFFF00"/>
                </a:solidFill>
              </a:rPr>
              <a:t>Focusgroepen *</a:t>
            </a:r>
          </a:p>
          <a:p>
            <a:pPr algn="ctr"/>
            <a:r>
              <a:rPr lang="nl-BE" sz="1200" dirty="0">
                <a:solidFill>
                  <a:srgbClr val="FFFF00"/>
                </a:solidFill>
              </a:rPr>
              <a:t>Online participatie *</a:t>
            </a:r>
          </a:p>
          <a:p>
            <a:pPr algn="ctr"/>
            <a:r>
              <a:rPr lang="nl-BE" sz="1200" dirty="0"/>
              <a:t>Uitwerkingsnota</a:t>
            </a:r>
          </a:p>
          <a:p>
            <a:pPr algn="ctr"/>
            <a:r>
              <a:rPr lang="nl-BE" sz="1200" dirty="0"/>
              <a:t>Projectstuurgroep</a:t>
            </a:r>
          </a:p>
          <a:p>
            <a:pPr algn="ctr"/>
            <a:r>
              <a:rPr lang="nl-BE" sz="1200" dirty="0">
                <a:solidFill>
                  <a:srgbClr val="FFFF00"/>
                </a:solidFill>
              </a:rPr>
              <a:t>Adviesraad mobiliteit *</a:t>
            </a:r>
          </a:p>
          <a:p>
            <a:pPr algn="ctr"/>
            <a:endParaRPr lang="nl-BE" sz="140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2E79282-9A5E-9F44-39D8-66EF5C9014C8}"/>
              </a:ext>
            </a:extLst>
          </p:cNvPr>
          <p:cNvSpPr/>
          <p:nvPr/>
        </p:nvSpPr>
        <p:spPr>
          <a:xfrm>
            <a:off x="5816448" y="2197143"/>
            <a:ext cx="2267537" cy="1925617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Beleids- en actieplan</a:t>
            </a:r>
          </a:p>
          <a:p>
            <a:pPr algn="ctr"/>
            <a:r>
              <a:rPr lang="nl-NL" sz="1200" dirty="0">
                <a:solidFill>
                  <a:srgbClr val="FFFF00"/>
                </a:solidFill>
              </a:rPr>
              <a:t>Focusgroep fietsers *</a:t>
            </a:r>
          </a:p>
          <a:p>
            <a:pPr algn="ctr"/>
            <a:r>
              <a:rPr lang="nl-NL" sz="1200" dirty="0">
                <a:solidFill>
                  <a:srgbClr val="FFFF00"/>
                </a:solidFill>
              </a:rPr>
              <a:t>Adviesraad mobiliteit *</a:t>
            </a:r>
          </a:p>
          <a:p>
            <a:pPr algn="ctr"/>
            <a:r>
              <a:rPr lang="nl-NL" sz="1200" dirty="0">
                <a:solidFill>
                  <a:srgbClr val="FFFFFF"/>
                </a:solidFill>
              </a:rPr>
              <a:t>Projectstuurgroep</a:t>
            </a:r>
          </a:p>
          <a:p>
            <a:pPr algn="ctr"/>
            <a:r>
              <a:rPr lang="nl-NL" sz="1200" dirty="0">
                <a:solidFill>
                  <a:srgbClr val="FFFFFF"/>
                </a:solidFill>
              </a:rPr>
              <a:t>Goedkeuring CBS</a:t>
            </a:r>
          </a:p>
          <a:p>
            <a:pPr algn="ctr"/>
            <a:r>
              <a:rPr lang="nl-NL" sz="1200" dirty="0"/>
              <a:t>Gemeenteraad 30/05/24</a:t>
            </a:r>
          </a:p>
          <a:p>
            <a:pPr algn="ctr"/>
            <a:endParaRPr lang="nl-NL" sz="14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0D81346-1285-562D-8CD7-93413439B6CE}"/>
              </a:ext>
            </a:extLst>
          </p:cNvPr>
          <p:cNvSpPr/>
          <p:nvPr/>
        </p:nvSpPr>
        <p:spPr>
          <a:xfrm>
            <a:off x="932402" y="1614600"/>
            <a:ext cx="2177456" cy="381548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Verkenningsfase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B93E538-3CF4-880C-0C95-469A3B9D56C1}"/>
              </a:ext>
            </a:extLst>
          </p:cNvPr>
          <p:cNvSpPr txBox="1"/>
          <p:nvPr/>
        </p:nvSpPr>
        <p:spPr>
          <a:xfrm>
            <a:off x="997086" y="4382311"/>
            <a:ext cx="209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* burgerparticipatie</a:t>
            </a:r>
            <a:endParaRPr lang="nl-BE" dirty="0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A5A88558-E8BD-EC66-8BB5-03730AD4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593B132-9B96-B875-50AD-04F55BA1D8F8}"/>
              </a:ext>
            </a:extLst>
          </p:cNvPr>
          <p:cNvSpPr/>
          <p:nvPr/>
        </p:nvSpPr>
        <p:spPr>
          <a:xfrm>
            <a:off x="3374425" y="1614600"/>
            <a:ext cx="2177456" cy="381548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Uitwerkingsfase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23AA008-038C-2760-C1E0-6FEBE3797F18}"/>
              </a:ext>
            </a:extLst>
          </p:cNvPr>
          <p:cNvSpPr/>
          <p:nvPr/>
        </p:nvSpPr>
        <p:spPr>
          <a:xfrm>
            <a:off x="5816448" y="1614600"/>
            <a:ext cx="2267536" cy="381548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Beleidsfase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619681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2096028" y="190549"/>
            <a:ext cx="7543800" cy="701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36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Knelpuntenanalyse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5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7D046D9-7C44-8141-1522-A1917B90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  <p:pic>
        <p:nvPicPr>
          <p:cNvPr id="6" name="Afbeelding 5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06B9A993-D261-9CEE-275B-9A84F85C7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6521"/>
            <a:ext cx="4085077" cy="3076373"/>
          </a:xfrm>
          <a:prstGeom prst="rect">
            <a:avLst/>
          </a:prstGeom>
        </p:spPr>
      </p:pic>
      <p:pic>
        <p:nvPicPr>
          <p:cNvPr id="8" name="Afbeelding 7" descr="Afbeelding met tekst, schermopname, diagram, cirkel&#10;&#10;Automatisch gegenereerde beschrijving">
            <a:extLst>
              <a:ext uri="{FF2B5EF4-FFF2-40B4-BE49-F238E27FC236}">
                <a16:creationId xmlns:a16="http://schemas.microsoft.com/office/drawing/2014/main" id="{E973C9DC-4729-1CDA-E1AC-75ED41512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85" y="1106521"/>
            <a:ext cx="5151415" cy="307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83494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Meetbare doelstellingen : modal shift en verkeersveiligheid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6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918916F-CB6E-F8F3-D473-078D4CA5825C}"/>
              </a:ext>
            </a:extLst>
          </p:cNvPr>
          <p:cNvSpPr txBox="1"/>
          <p:nvPr/>
        </p:nvSpPr>
        <p:spPr>
          <a:xfrm>
            <a:off x="374891" y="884557"/>
            <a:ext cx="8209299" cy="4129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De meetbare doelstellingen worden als volgt bepaald: 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verhogen van het fietsbezit van 88 naar 95% (per gezin)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verlagen voor het autobezit van 96 naar 90% (per gezin) (o.m. door het uitbreiden van deelauto’s)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verlagen van het autogebruik voor verplaatsingen in vrije tijd van 78 naar 65% </a:t>
            </a:r>
          </a:p>
          <a:p>
            <a:pPr marL="34290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verlagen van het autogebruik tussen woonplaats en werk/school van 77 naar 65%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verhogen van het fietsgebruik tussen woonplaats en werk/school van 13 naar 25%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verhogen van korte afstanden met de fiets van 37 naar 50%</a:t>
            </a:r>
          </a:p>
          <a:p>
            <a:pPr marL="34290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verhogen van het aantal fietsers dat vindt dat er voldoende veilige fietsenstallingen zijn van 36 naar 60%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endParaRPr lang="nl-NL" sz="1400" dirty="0"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komen tot 0 zwaargewonden en 0 verkeersdoden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verhogen van het aantal fietsers dat vindt dat men veilig kan fietsen van 56 naar 65%</a:t>
            </a:r>
            <a:endParaRPr lang="nl-BE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lnSpc>
                <a:spcPct val="110000"/>
              </a:lnSpc>
            </a:pPr>
            <a:endParaRPr lang="nl-NL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Opmerking: gebaseerd op Gemeentemonitor 2023</a:t>
            </a:r>
          </a:p>
          <a:p>
            <a:pPr algn="just">
              <a:lnSpc>
                <a:spcPct val="110000"/>
              </a:lnSpc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Deze doelstellingen hebben een tijdslijn tot 2034 (10 jaar vanaf de ingang van het mobiliteitsplan), en zullen</a:t>
            </a:r>
          </a:p>
          <a:p>
            <a:pPr algn="just">
              <a:lnSpc>
                <a:spcPct val="110000"/>
              </a:lnSpc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elke 3 jaar geëvalueerd worden aan de hand van nieuwe cijfers van de Gemeentemonitor. </a:t>
            </a:r>
          </a:p>
          <a:p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2D174D9-8417-CC4C-BF27-C52A03131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1372568825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Ruimtelijke ontwikkelingen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7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918916F-CB6E-F8F3-D473-078D4CA5825C}"/>
              </a:ext>
            </a:extLst>
          </p:cNvPr>
          <p:cNvSpPr txBox="1"/>
          <p:nvPr/>
        </p:nvSpPr>
        <p:spPr>
          <a:xfrm>
            <a:off x="267900" y="816624"/>
            <a:ext cx="7670370" cy="410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Samenvatting bestaande ruimtelijke projecten sedert vorig mobiliteitsplan 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4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</a:t>
            </a: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Provinciaal RUP bedrijventerrein Alken en uitbreiding industrieterrein Kolmen (2011)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Gemeentelijk RUP Terkoest (2013)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Gemeentelijk RUP Kouterman (2014)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Gemeentelijk RUP Kerkveld (2016)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Gemeentelijk RUP </a:t>
            </a:r>
            <a:r>
              <a:rPr lang="nl-NL" sz="1200" dirty="0" err="1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Geramax</a:t>
            </a: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(2017)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Gemeentelijk RUP Alken centrum 5 Zuid (2021)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Gemeentelijk RUP Alken vallei (2021)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Gemeentelijk RUP Sport- en recreatievelden (2022)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2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   Verkaveling Langveld</a:t>
            </a:r>
          </a:p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M</a:t>
            </a: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obiliteitsstudie aanleg rechtstreekse toegang tot de Jardinstraat voor toegang tot brouwerij. 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4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         (meest gebruikte route via N80A </a:t>
            </a:r>
            <a:r>
              <a:rPr lang="nl-NL" sz="1400" dirty="0" err="1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ipv</a:t>
            </a:r>
            <a:r>
              <a:rPr lang="nl-NL" sz="14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N754 </a:t>
            </a:r>
            <a:r>
              <a:rPr lang="nl-NL" sz="14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  <a:sym typeface="Wingdings" panose="05000000000000000000" pitchFamily="2" charset="2"/>
              </a:rPr>
              <a:t> ontlasting vrachtverkeer naar centrum Alken)</a:t>
            </a:r>
          </a:p>
          <a:p>
            <a:pPr lvl="0" algn="just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  <a:sym typeface="Wingdings" panose="05000000000000000000" pitchFamily="2" charset="2"/>
              </a:rPr>
              <a:t>           verwachte daling zwaar verkeer per etmaal van 9 naar 3,7% </a:t>
            </a:r>
            <a:endParaRPr lang="nl-NL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CCDBD44-A76B-DD7D-654E-FD2DC481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3312352401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E3DEA82-4875-1989-CD35-2F62E817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3C28088-9F21-4BAE-B439-6F83C0751258}"/>
              </a:ext>
            </a:extLst>
          </p:cNvPr>
          <p:cNvSpPr txBox="1"/>
          <p:nvPr/>
        </p:nvSpPr>
        <p:spPr>
          <a:xfrm>
            <a:off x="544749" y="436740"/>
            <a:ext cx="9017540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18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Lagere snelheid </a:t>
            </a:r>
            <a:r>
              <a:rPr lang="nl-BE" sz="18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  <a:sym typeface="Wingdings" panose="05000000000000000000" pitchFamily="2" charset="2"/>
              </a:rPr>
              <a:t> hogere verkeersveiligheid + betere leefkwaliteit</a:t>
            </a:r>
            <a:endParaRPr lang="nl-BE" sz="1800" kern="1200" spc="-50" dirty="0">
              <a:solidFill>
                <a:srgbClr val="6666FF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5477DC-67E7-00B3-DDD6-9942E14F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76" y="1186270"/>
            <a:ext cx="2452112" cy="27020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C3DEEB-6068-1265-D4B1-8553B266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557" y="1803976"/>
            <a:ext cx="3438852" cy="174188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603DB96-96C0-4435-4C86-595A11D7A33E}"/>
              </a:ext>
            </a:extLst>
          </p:cNvPr>
          <p:cNvSpPr txBox="1"/>
          <p:nvPr/>
        </p:nvSpPr>
        <p:spPr>
          <a:xfrm>
            <a:off x="7357250" y="2196232"/>
            <a:ext cx="4800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Reactietijd + remafstand</a:t>
            </a:r>
          </a:p>
          <a:p>
            <a:endParaRPr lang="nl-NL" sz="1200" dirty="0"/>
          </a:p>
          <a:p>
            <a:endParaRPr lang="nl-NL" sz="1200" dirty="0"/>
          </a:p>
          <a:p>
            <a:r>
              <a:rPr lang="nl-NL" sz="1200" dirty="0"/>
              <a:t>30 km/u:  13m</a:t>
            </a:r>
          </a:p>
          <a:p>
            <a:r>
              <a:rPr lang="nl-NL" sz="1200" dirty="0"/>
              <a:t>50 km/u:   27 m</a:t>
            </a:r>
          </a:p>
          <a:p>
            <a:r>
              <a:rPr lang="nl-NL" sz="1200" dirty="0"/>
              <a:t>70 km/u:   45 m</a:t>
            </a:r>
          </a:p>
          <a:p>
            <a:endParaRPr lang="nl-BE" dirty="0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83DACA7B-41EC-D376-DE16-47956224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382529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20731" y="300719"/>
            <a:ext cx="7543800" cy="51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BE" sz="2400" kern="1200" spc="-50" dirty="0">
                <a:solidFill>
                  <a:srgbClr val="6666FF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Verblijfsgebieden en voetgangersnetwerk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E6BB8-7242-419F-B182-D86D2373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5375" y="82611"/>
            <a:ext cx="1003301" cy="4362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0000000-1234-1234-1234-123412341234}" type="slidenum">
              <a:rPr lang="en-US" sz="1050" kern="1200" smtClean="0"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9</a:t>
            </a:fld>
            <a:endParaRPr lang="en-US" sz="105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918916F-CB6E-F8F3-D473-078D4CA5825C}"/>
              </a:ext>
            </a:extLst>
          </p:cNvPr>
          <p:cNvSpPr txBox="1"/>
          <p:nvPr/>
        </p:nvSpPr>
        <p:spPr>
          <a:xfrm>
            <a:off x="391224" y="1065633"/>
            <a:ext cx="5896742" cy="1176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Trage wegenplan in opmaak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nl-NL" sz="1400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Zone 30 in centrumgebied (Alken) en woonkernen (Terkoest en Sint-Joris)</a:t>
            </a:r>
            <a:endParaRPr lang="nl-NL" sz="1400" dirty="0">
              <a:effectLst/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F34F42-7362-BA20-1142-8A580AD99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6" y="2060453"/>
            <a:ext cx="2768063" cy="2017413"/>
          </a:xfrm>
          <a:prstGeom prst="rect">
            <a:avLst/>
          </a:prstGeom>
        </p:spPr>
      </p:pic>
      <p:pic>
        <p:nvPicPr>
          <p:cNvPr id="5" name="Afbeelding 4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686CF6B0-B3B0-2766-4EFF-9AD892572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19" y="2060452"/>
            <a:ext cx="2500518" cy="20174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70E0CEA-2BD3-D772-B20F-86E40F8B4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94" y="2060452"/>
            <a:ext cx="2541109" cy="201741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85B7B1C-71C9-F539-90E8-44D04AD4A32F}"/>
              </a:ext>
            </a:extLst>
          </p:cNvPr>
          <p:cNvSpPr txBox="1"/>
          <p:nvPr/>
        </p:nvSpPr>
        <p:spPr>
          <a:xfrm>
            <a:off x="1673157" y="4265579"/>
            <a:ext cx="70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Alken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6B48195-CA02-5CAD-C023-B980CB5335E2}"/>
              </a:ext>
            </a:extLst>
          </p:cNvPr>
          <p:cNvSpPr txBox="1"/>
          <p:nvPr/>
        </p:nvSpPr>
        <p:spPr>
          <a:xfrm>
            <a:off x="4179650" y="4265579"/>
            <a:ext cx="10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Sint-Joris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04ED46C-50C0-A31D-F914-9B704A565443}"/>
              </a:ext>
            </a:extLst>
          </p:cNvPr>
          <p:cNvSpPr txBox="1"/>
          <p:nvPr/>
        </p:nvSpPr>
        <p:spPr>
          <a:xfrm>
            <a:off x="7142080" y="4265579"/>
            <a:ext cx="96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Terkoest</a:t>
            </a:r>
            <a:endParaRPr lang="nl-BE" dirty="0"/>
          </a:p>
        </p:txBody>
      </p:sp>
      <p:pic>
        <p:nvPicPr>
          <p:cNvPr id="12" name="Afbeelding 11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246A5B17-7D63-3A59-F80D-167EF23D8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644" y="1177047"/>
            <a:ext cx="1460459" cy="732640"/>
          </a:xfrm>
          <a:prstGeom prst="rect">
            <a:avLst/>
          </a:prstGeom>
        </p:spPr>
      </p:pic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44FCFE1D-8832-6388-328B-68AF5BC4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© A2Bmobility - </a:t>
            </a:r>
            <a:r>
              <a:rPr lang="en-US" dirty="0" err="1"/>
              <a:t>gemeente</a:t>
            </a:r>
            <a:r>
              <a:rPr lang="en-US" dirty="0"/>
              <a:t> ALKEN</a:t>
            </a:r>
          </a:p>
        </p:txBody>
      </p:sp>
    </p:spTree>
    <p:extLst>
      <p:ext uri="{BB962C8B-B14F-4D97-AF65-F5344CB8AC3E}">
        <p14:creationId xmlns:p14="http://schemas.microsoft.com/office/powerpoint/2010/main" val="120412000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7473</TotalTime>
  <Words>1035</Words>
  <Application>Microsoft Office PowerPoint</Application>
  <PresentationFormat>Diavoorstelling (16:9)</PresentationFormat>
  <Paragraphs>254</Paragraphs>
  <Slides>23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Corbel</vt:lpstr>
      <vt:lpstr>Wingdings</vt:lpstr>
      <vt:lpstr>Terugblik</vt:lpstr>
      <vt:lpstr>Mobiliteitsplan Gemeente Alken  Gemeenteraad Alken – 30 mei 2024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Mobiliteitsplan Alken</dc:title>
  <dc:creator>Dirk Dedoncker</dc:creator>
  <cp:lastModifiedBy>Pascal Giesen</cp:lastModifiedBy>
  <cp:revision>340</cp:revision>
  <cp:lastPrinted>2022-06-27T07:33:58Z</cp:lastPrinted>
  <dcterms:created xsi:type="dcterms:W3CDTF">2020-01-06T09:11:00Z</dcterms:created>
  <dcterms:modified xsi:type="dcterms:W3CDTF">2024-05-13T06:36:46Z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1033-11.2.0.9127</vt:lpwstr>
  </property>
</Properties>
</file>